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479" r:id="rId2"/>
    <p:sldId id="461" r:id="rId3"/>
    <p:sldId id="462" r:id="rId4"/>
    <p:sldId id="463" r:id="rId5"/>
    <p:sldId id="464" r:id="rId6"/>
    <p:sldId id="466" r:id="rId7"/>
    <p:sldId id="468" r:id="rId8"/>
    <p:sldId id="467" r:id="rId9"/>
    <p:sldId id="469" r:id="rId10"/>
    <p:sldId id="470" r:id="rId11"/>
    <p:sldId id="471" r:id="rId12"/>
    <p:sldId id="472" r:id="rId13"/>
    <p:sldId id="473" r:id="rId14"/>
    <p:sldId id="474" r:id="rId15"/>
    <p:sldId id="475" r:id="rId16"/>
    <p:sldId id="476" r:id="rId17"/>
    <p:sldId id="477" r:id="rId18"/>
    <p:sldId id="48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85" autoAdjust="0"/>
    <p:restoredTop sz="94586" autoAdjust="0"/>
  </p:normalViewPr>
  <p:slideViewPr>
    <p:cSldViewPr>
      <p:cViewPr varScale="1">
        <p:scale>
          <a:sx n="60" d="100"/>
          <a:sy n="60" d="100"/>
        </p:scale>
        <p:origin x="-7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2AEB7C5-5249-4AB8-93FF-33A7308EE526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BF69D7-9A06-4511-8FE9-D05C94E41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3210B-6FD4-4800-A2BE-0338C7D70094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36197-EA2A-4CB1-B439-4B3F51E8D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DAE7-E36E-4C1B-BFC9-C7D81BEB88FC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C3D13-FDDD-4E12-BC2C-09E0174AB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E3179-8654-4E9D-82A2-BE5D8F6C50FA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8591-3668-406B-ACCD-8594FC3F2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43B3-00C3-4761-82FB-A91111A4ED92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B379F-2B8B-4D28-9C43-DDA0043C0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5A0F7-D0B6-4F16-B3EA-2E0FF1F678D3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7A82C-1D5B-443B-BC74-9C1B6B648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0698-014D-4AEB-ACC7-D6E89344061B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05E0-DE40-4638-B34D-8D2A89A8C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EE233-B8B8-44DB-8165-254F3E190AEE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54E9C-F924-45C3-ADA5-459030A43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3B73E-19C3-48A3-B2C1-55F5062AD10E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22FE-C670-433D-86C6-7BBB9589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751A-4416-4656-9CD1-6CA22AF77C88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A1AA-811E-4783-B887-95EF9B205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F628E-03A9-4CE6-A13B-5F5AC6BDBEC3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637D4-0997-4110-B2FE-264A8EA0B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86E82-5A6C-45EE-A74F-3B1E15182597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08FD9-9E51-42D6-8DEA-1395B46A9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7011CA-6D8D-4FFC-818D-4F5676644EC1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C5A074-539B-4846-BD33-4D83FC7E8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Типология текстов по эмоционально-смысловой доминанте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(описание типов текстов)</a:t>
            </a:r>
            <a:endParaRPr lang="ru-RU" b="1" dirty="0">
              <a:ln>
                <a:solidFill>
                  <a:srgbClr val="FFFF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73091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= </a:t>
            </a:r>
            <a:r>
              <a:rPr lang="ru-RU" b="1" dirty="0" smtClean="0"/>
              <a:t>печальные тексты =</a:t>
            </a:r>
            <a:endParaRPr lang="en-US" b="1" dirty="0" smtClean="0"/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бессмысленность</a:t>
            </a:r>
            <a:endParaRPr lang="ru-RU" dirty="0"/>
          </a:p>
        </p:txBody>
      </p:sp>
      <p:sp>
        <p:nvSpPr>
          <p:cNvPr id="55299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en-US" sz="4400" dirty="0" smtClean="0"/>
              <a:t>  </a:t>
            </a:r>
            <a:r>
              <a:rPr lang="ru-RU" sz="4400" dirty="0" smtClean="0"/>
              <a:t>«совершенно </a:t>
            </a:r>
            <a:r>
              <a:rPr lang="ru-RU" sz="4400" u="sng" dirty="0" smtClean="0"/>
              <a:t>бессмысленно</a:t>
            </a:r>
            <a:r>
              <a:rPr lang="ru-RU" sz="4400" dirty="0" smtClean="0"/>
              <a:t> пить кофе, одевать шубу, когда через несколько мгновений всё это, и шуба, и тело, и кофе, ... </a:t>
            </a:r>
            <a:r>
              <a:rPr lang="ru-RU" sz="4400" u="sng" dirty="0" smtClean="0"/>
              <a:t>будет</a:t>
            </a:r>
            <a:r>
              <a:rPr lang="ru-RU" sz="4400" dirty="0" smtClean="0"/>
              <a:t> уничтожено взрывом, взято </a:t>
            </a:r>
            <a:r>
              <a:rPr lang="ru-RU" sz="4400" u="sng" dirty="0" smtClean="0"/>
              <a:t>смертью</a:t>
            </a:r>
            <a:r>
              <a:rPr lang="ru-RU" sz="4400" dirty="0" smtClean="0"/>
              <a:t>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фатализм</a:t>
            </a:r>
            <a:endParaRPr lang="ru-RU" dirty="0"/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«И тогда наступило доля него самое ужасное: беспощадно светлое сознание, что пришёл новый день и скоро ему нужно вставать, чтобы бороться за жизнь, </a:t>
            </a:r>
            <a:r>
              <a:rPr lang="ru-RU" sz="4400" u="sng" dirty="0" smtClean="0"/>
              <a:t>без надежды на победу</a:t>
            </a:r>
            <a:r>
              <a:rPr lang="ru-RU" sz="4400" dirty="0" smtClean="0"/>
              <a:t>». </a:t>
            </a:r>
            <a:endParaRPr lang="en-US" sz="4400" dirty="0" smtClean="0"/>
          </a:p>
          <a:p>
            <a:pPr algn="r" eaLnBrk="1" hangingPunct="1">
              <a:buFont typeface="Arial" pitchFamily="34" charset="0"/>
              <a:buNone/>
            </a:pPr>
            <a:r>
              <a:rPr lang="ru-RU" dirty="0" smtClean="0"/>
              <a:t>(Леонид Андреев "В подвале")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одиночество</a:t>
            </a:r>
            <a:endParaRPr lang="ru-RU" dirty="0"/>
          </a:p>
        </p:txBody>
      </p:sp>
      <p:sp>
        <p:nvSpPr>
          <p:cNvPr id="57347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3600" dirty="0" smtClean="0"/>
              <a:t>Утром в путь она умчалась рано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dirty="0" smtClean="0"/>
              <a:t>По лазури </a:t>
            </a:r>
            <a:r>
              <a:rPr lang="ru-RU" sz="3600" u="sng" dirty="0" smtClean="0"/>
              <a:t>весело</a:t>
            </a:r>
            <a:r>
              <a:rPr lang="ru-RU" sz="3600" dirty="0" smtClean="0"/>
              <a:t> играя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u="sng" dirty="0" smtClean="0"/>
              <a:t>Но</a:t>
            </a:r>
            <a:r>
              <a:rPr lang="ru-RU" sz="3600" dirty="0" smtClean="0"/>
              <a:t> остался влажный след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dirty="0" smtClean="0"/>
              <a:t>В морщинах старого утёса.</a:t>
            </a:r>
            <a:endParaRPr lang="en-US" sz="36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3600" u="sng" dirty="0" smtClean="0"/>
              <a:t>Одиноко</a:t>
            </a:r>
            <a:r>
              <a:rPr lang="ru-RU" sz="3600" dirty="0" smtClean="0"/>
              <a:t> он стоит,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dirty="0" smtClean="0"/>
              <a:t>Задумался глубоко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dirty="0" smtClean="0"/>
              <a:t>И </a:t>
            </a:r>
            <a:r>
              <a:rPr lang="ru-RU" sz="3600" u="sng" dirty="0" smtClean="0"/>
              <a:t>тихонько</a:t>
            </a:r>
            <a:r>
              <a:rPr lang="ru-RU" sz="3600" dirty="0" smtClean="0"/>
              <a:t> плачет он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dirty="0" smtClean="0"/>
              <a:t>В пустыне.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молчание</a:t>
            </a:r>
            <a:endParaRPr lang="ru-RU" dirty="0"/>
          </a:p>
        </p:txBody>
      </p:sp>
      <p:sp>
        <p:nvSpPr>
          <p:cNvPr id="58371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z="3600" dirty="0" smtClean="0"/>
              <a:t>Прежде, давно в лета моей юности, в лета </a:t>
            </a:r>
            <a:r>
              <a:rPr lang="ru-RU" sz="3600" u="sng" dirty="0" smtClean="0"/>
              <a:t>невозвратно</a:t>
            </a:r>
            <a:r>
              <a:rPr lang="ru-RU" sz="3600" dirty="0" smtClean="0"/>
              <a:t> мелькнувшего моего детства, мне было </a:t>
            </a:r>
            <a:r>
              <a:rPr lang="ru-RU" sz="3600" u="sng" dirty="0" smtClean="0">
                <a:solidFill>
                  <a:srgbClr val="FF0000"/>
                </a:solidFill>
              </a:rPr>
              <a:t>весело</a:t>
            </a:r>
            <a:r>
              <a:rPr lang="ru-RU" sz="3600" dirty="0" smtClean="0"/>
              <a:t> подъезжать в первый раз к незнакомому месту... Теперь </a:t>
            </a:r>
            <a:r>
              <a:rPr lang="ru-RU" sz="3600" u="sng" dirty="0" smtClean="0"/>
              <a:t>равнодушно</a:t>
            </a:r>
            <a:r>
              <a:rPr lang="ru-RU" sz="3600" dirty="0" smtClean="0"/>
              <a:t> подъезжаю ко всякой незнакомой деревне... и безучастное </a:t>
            </a:r>
            <a:r>
              <a:rPr lang="ru-RU" sz="3600" u="sng" dirty="0" smtClean="0"/>
              <a:t>молчание</a:t>
            </a:r>
            <a:r>
              <a:rPr lang="ru-RU" sz="3600" dirty="0" smtClean="0"/>
              <a:t> хранят мои </a:t>
            </a:r>
            <a:r>
              <a:rPr lang="ru-RU" sz="3600" u="sng" dirty="0" smtClean="0"/>
              <a:t>недвижные уста</a:t>
            </a:r>
            <a:r>
              <a:rPr lang="ru-RU" sz="3600" dirty="0" smtClean="0"/>
              <a:t>. О моя юность! о моя свежесть!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дыхание</a:t>
            </a:r>
            <a:endParaRPr lang="ru-RU" dirty="0"/>
          </a:p>
        </p:txBody>
      </p:sp>
      <p:sp>
        <p:nvSpPr>
          <p:cNvPr id="59395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/>
            <a:r>
              <a:rPr lang="ru-RU" sz="2800" dirty="0" smtClean="0"/>
              <a:t>Я в одной папиной книге прочла, какая красота должна быть у женщины... главное, знаешь ли что? - Лёгкое </a:t>
            </a:r>
            <a:r>
              <a:rPr lang="ru-RU" sz="2800" u="sng" dirty="0" smtClean="0"/>
              <a:t>дыхание</a:t>
            </a:r>
            <a:r>
              <a:rPr lang="ru-RU" sz="2800" dirty="0" smtClean="0"/>
              <a:t>! А ведь оно у меня есть, ты послушай, как я вздыхаю, ведь правда есть? </a:t>
            </a:r>
          </a:p>
          <a:p>
            <a:pPr eaLnBrk="1" hangingPunct="1"/>
            <a:r>
              <a:rPr lang="ru-RU" sz="2800" dirty="0" smtClean="0"/>
              <a:t>Теперь это </a:t>
            </a:r>
            <a:r>
              <a:rPr lang="ru-RU" sz="2800" u="sng" dirty="0" smtClean="0"/>
              <a:t>лёгкое дыхание </a:t>
            </a:r>
            <a:r>
              <a:rPr lang="ru-RU" sz="2800" dirty="0" smtClean="0"/>
              <a:t>снова рассеялось в этом </a:t>
            </a:r>
            <a:r>
              <a:rPr lang="ru-RU" sz="2800" u="sng" dirty="0" smtClean="0"/>
              <a:t>холодном</a:t>
            </a:r>
            <a:r>
              <a:rPr lang="ru-RU" sz="2800" dirty="0" smtClean="0"/>
              <a:t> осеннем ветре. </a:t>
            </a:r>
          </a:p>
          <a:p>
            <a:pPr algn="r" eaLnBrk="1" hangingPunct="1"/>
            <a:r>
              <a:rPr lang="ru-RU" sz="2800" dirty="0" smtClean="0"/>
              <a:t>(И.А. Бунин «Лёгкое дыхание»)</a:t>
            </a:r>
          </a:p>
          <a:p>
            <a:pPr eaLnBrk="1" hangingPunct="1"/>
            <a:r>
              <a:rPr lang="ru-RU" sz="2800" dirty="0" smtClean="0"/>
              <a:t> ... он нашарил и отодвинул ящик ночного столика, поймал </a:t>
            </a:r>
            <a:r>
              <a:rPr lang="ru-RU" sz="2800" u="sng" dirty="0" smtClean="0"/>
              <a:t>холодный</a:t>
            </a:r>
            <a:r>
              <a:rPr lang="ru-RU" sz="2800" dirty="0" smtClean="0"/>
              <a:t> и </a:t>
            </a:r>
            <a:r>
              <a:rPr lang="ru-RU" sz="2800" u="sng" dirty="0" smtClean="0"/>
              <a:t>тяжёлый</a:t>
            </a:r>
            <a:r>
              <a:rPr lang="ru-RU" sz="2800" dirty="0" smtClean="0"/>
              <a:t> ком револьвера и, глубоко и </a:t>
            </a:r>
            <a:r>
              <a:rPr lang="ru-RU" sz="2800" u="sng" dirty="0" smtClean="0"/>
              <a:t>радостно</a:t>
            </a:r>
            <a:r>
              <a:rPr lang="ru-RU" sz="2800" dirty="0" smtClean="0"/>
              <a:t> </a:t>
            </a:r>
            <a:r>
              <a:rPr lang="ru-RU" sz="2800" u="sng" dirty="0" smtClean="0"/>
              <a:t>вздохнув</a:t>
            </a:r>
            <a:r>
              <a:rPr lang="ru-RU" sz="2800" dirty="0" smtClean="0"/>
              <a:t>, раскрыл рот и с силой, с наслаждением выстрелил.	</a:t>
            </a:r>
          </a:p>
          <a:p>
            <a:pPr algn="r" eaLnBrk="1" hangingPunct="1"/>
            <a:r>
              <a:rPr lang="ru-RU" sz="2800" dirty="0" smtClean="0"/>
              <a:t>(Бунин «Митина любовь»).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желание смерти</a:t>
            </a:r>
            <a:endParaRPr lang="ru-RU" dirty="0"/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/>
              <a:t>"И больше всего в мире ему хотелось, чтобы кто-нибудь сзади приложил револьвер к затылку, к тому месту, где чувствуется углубление, и выстрелил»</a:t>
            </a:r>
          </a:p>
          <a:p>
            <a:pPr algn="r" eaLnBrk="1" hangingPunct="1">
              <a:buNone/>
            </a:pPr>
            <a:r>
              <a:rPr lang="ru-RU" dirty="0" smtClean="0"/>
              <a:t> (Л. Андреев "В подвале«).</a:t>
            </a:r>
          </a:p>
          <a:p>
            <a:pPr algn="r" eaLnBrk="1" hangingPunct="1">
              <a:buFont typeface="Arial" pitchFamily="34" charset="0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rgbClr val="CCFF99"/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ln>
                  <a:solidFill>
                    <a:srgbClr val="FFFF0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Печально-</a:t>
            </a:r>
            <a:r>
              <a:rPr lang="ru-RU" sz="8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весёлые тексты</a:t>
            </a:r>
            <a:endParaRPr lang="ru-RU" sz="8000" b="1" dirty="0">
              <a:ln>
                <a:solidFill>
                  <a:srgbClr val="FFFF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= </a:t>
            </a:r>
            <a:r>
              <a:rPr lang="ru-RU" b="1" dirty="0" smtClean="0"/>
              <a:t>очень коротко =</a:t>
            </a:r>
            <a:endParaRPr lang="en-US" b="1" dirty="0" smtClean="0"/>
          </a:p>
        </p:txBody>
      </p:sp>
    </p:spTree>
  </p:cSld>
  <p:clrMapOvr>
    <a:masterClrMapping/>
  </p:clrMapOvr>
  <p:transition spd="slow">
    <p:push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Печально-весёлые тексты</a:t>
            </a:r>
            <a:endParaRPr lang="ru-RU" dirty="0"/>
          </a:p>
        </p:txBody>
      </p:sp>
      <p:sp>
        <p:nvSpPr>
          <p:cNvPr id="62467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z="4400" u="sng" dirty="0" smtClean="0"/>
              <a:t>А.Пушкин</a:t>
            </a:r>
            <a:r>
              <a:rPr lang="ru-RU" sz="4400" dirty="0" smtClean="0"/>
              <a:t> 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«Сказка о рыбаке и рыбке»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«Пиковая дама»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«Евгений Онегин»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400" u="sng" dirty="0" smtClean="0"/>
              <a:t>Н.Гоголь</a:t>
            </a:r>
            <a:r>
              <a:rPr lang="ru-RU" sz="4400" dirty="0" smtClean="0"/>
              <a:t> «Ревизор»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400" u="sng" dirty="0" smtClean="0"/>
              <a:t>А. Миллн</a:t>
            </a:r>
            <a:r>
              <a:rPr lang="ru-RU" sz="4400" dirty="0" smtClean="0"/>
              <a:t>. Винни Пух + Иа-Иа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Волнообразное строение текста</a:t>
            </a:r>
          </a:p>
          <a:p>
            <a:pPr algn="r" eaLnBrk="1" hangingPunct="1">
              <a:buFont typeface="Arial" pitchFamily="34" charset="0"/>
              <a:buNone/>
            </a:pPr>
            <a:endParaRPr lang="ru-RU" dirty="0" smtClean="0"/>
          </a:p>
          <a:p>
            <a:pPr algn="r" eaLnBrk="1" hangingPunct="1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7" name="Выгнутая вниз стрелка 6"/>
          <p:cNvSpPr/>
          <p:nvPr/>
        </p:nvSpPr>
        <p:spPr>
          <a:xfrm>
            <a:off x="5429250" y="3071813"/>
            <a:ext cx="1216025" cy="73183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6929438" y="3143250"/>
            <a:ext cx="1216025" cy="73183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blipFill dpi="0" rotWithShape="1">
            <a:blip r:embed="rId2" cstate="print">
              <a:alphaModFix amt="82000"/>
            </a:blip>
            <a:srcRect/>
            <a:tile tx="-38100" ty="0" sx="92000" sy="80000" flip="none" algn="tl"/>
          </a:blipFill>
        </p:spPr>
        <p:txBody>
          <a:bodyPr/>
          <a:lstStyle/>
          <a:p>
            <a:r>
              <a:rPr lang="ru-RU" sz="5400" b="1" dirty="0" smtClean="0"/>
              <a:t>Печальные тексты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конец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blipFill dpi="0" rotWithShape="1">
            <a:blip r:embed="rId2" cstate="print">
              <a:alphaModFix amt="82000"/>
            </a:blip>
            <a:srcRect/>
            <a:tile tx="-38100" ty="0" sx="92000" sy="80000" flip="none" algn="tl"/>
          </a:blipFill>
        </p:spPr>
        <p:txBody>
          <a:bodyPr/>
          <a:lstStyle/>
          <a:p>
            <a:r>
              <a:rPr lang="ru-RU" sz="5400" b="1" dirty="0" smtClean="0"/>
              <a:t>Печальные тексты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начало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</a:t>
            </a:r>
            <a:endParaRPr lang="ru-RU" dirty="0"/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Они </a:t>
            </a:r>
            <a:r>
              <a:rPr lang="ru-RU" sz="4400" dirty="0" smtClean="0">
                <a:cs typeface="Times New Roman" pitchFamily="18" charset="0"/>
              </a:rPr>
              <a:t>лиричны по стилю; </a:t>
            </a:r>
            <a:endParaRPr lang="en-US" sz="4400" dirty="0" smtClean="0">
              <a:cs typeface="Times New Roman" pitchFamily="18" charset="0"/>
            </a:endParaRPr>
          </a:p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>
                <a:cs typeface="Times New Roman" pitchFamily="18" charset="0"/>
              </a:rPr>
              <a:t>герой в них либо </a:t>
            </a:r>
            <a:r>
              <a:rPr lang="ru-RU" sz="4400" u="sng" dirty="0" smtClean="0">
                <a:cs typeface="Times New Roman" pitchFamily="18" charset="0"/>
              </a:rPr>
              <a:t>молод</a:t>
            </a:r>
            <a:r>
              <a:rPr lang="ru-RU" sz="4400" dirty="0" smtClean="0">
                <a:cs typeface="Times New Roman" pitchFamily="18" charset="0"/>
              </a:rPr>
              <a:t>, </a:t>
            </a:r>
            <a:r>
              <a:rPr lang="ru-RU" sz="4400" dirty="0" err="1" smtClean="0">
                <a:cs typeface="Times New Roman" pitchFamily="18" charset="0"/>
              </a:rPr>
              <a:t>жиз</a:t>
            </a:r>
            <a:r>
              <a:rPr lang="en-US" sz="4400" dirty="0" smtClean="0">
                <a:cs typeface="Times New Roman" pitchFamily="18" charset="0"/>
              </a:rPr>
              <a:t>-</a:t>
            </a:r>
            <a:r>
              <a:rPr lang="ru-RU" sz="4400" dirty="0" smtClean="0">
                <a:cs typeface="Times New Roman" pitchFamily="18" charset="0"/>
              </a:rPr>
              <a:t>нерадостен и полон надежд, но умирает в расцвете сил, </a:t>
            </a:r>
            <a:endParaRPr lang="en-US" sz="4400" dirty="0" smtClean="0">
              <a:cs typeface="Times New Roman" pitchFamily="18" charset="0"/>
            </a:endParaRPr>
          </a:p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>
                <a:cs typeface="Times New Roman" pitchFamily="18" charset="0"/>
              </a:rPr>
              <a:t>либо уже </a:t>
            </a:r>
            <a:r>
              <a:rPr lang="ru-RU" sz="4400" u="sng" dirty="0" smtClean="0">
                <a:cs typeface="Times New Roman" pitchFamily="18" charset="0"/>
              </a:rPr>
              <a:t>стар</a:t>
            </a:r>
            <a:r>
              <a:rPr lang="ru-RU" sz="4400" dirty="0" smtClean="0">
                <a:cs typeface="Times New Roman" pitchFamily="18" charset="0"/>
              </a:rPr>
              <a:t>, беден и </a:t>
            </a:r>
            <a:r>
              <a:rPr lang="ru-RU" sz="4400" dirty="0" err="1" smtClean="0">
                <a:cs typeface="Times New Roman" pitchFamily="18" charset="0"/>
              </a:rPr>
              <a:t>оплаки</a:t>
            </a:r>
            <a:r>
              <a:rPr lang="en-US" sz="4400" dirty="0" smtClean="0">
                <a:cs typeface="Times New Roman" pitchFamily="18" charset="0"/>
              </a:rPr>
              <a:t>-</a:t>
            </a:r>
            <a:r>
              <a:rPr lang="ru-RU" sz="4400" dirty="0" err="1" smtClean="0">
                <a:cs typeface="Times New Roman" pitchFamily="18" charset="0"/>
              </a:rPr>
              <a:t>вает</a:t>
            </a:r>
            <a:r>
              <a:rPr lang="ru-RU" sz="4400" dirty="0" smtClean="0">
                <a:cs typeface="Times New Roman" pitchFamily="18" charset="0"/>
              </a:rPr>
              <a:t> свою несостоявшуюся жизнь. </a:t>
            </a:r>
            <a:endParaRPr lang="ru-RU" sz="4400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</a:t>
            </a:r>
            <a:endParaRPr lang="ru-RU" dirty="0"/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Надо </a:t>
            </a:r>
            <a:r>
              <a:rPr lang="ru-RU" sz="4400" dirty="0" smtClean="0">
                <a:cs typeface="Times New Roman" pitchFamily="18" charset="0"/>
              </a:rPr>
              <a:t>дорожить каждым </a:t>
            </a:r>
            <a:r>
              <a:rPr lang="ru-RU" sz="4400" dirty="0" err="1" smtClean="0">
                <a:cs typeface="Times New Roman" pitchFamily="18" charset="0"/>
              </a:rPr>
              <a:t>прожи</a:t>
            </a:r>
            <a:r>
              <a:rPr lang="en-US" sz="4400" dirty="0" smtClean="0">
                <a:cs typeface="Times New Roman" pitchFamily="18" charset="0"/>
              </a:rPr>
              <a:t>-</a:t>
            </a:r>
            <a:r>
              <a:rPr lang="ru-RU" sz="4400" dirty="0" err="1" smtClean="0">
                <a:cs typeface="Times New Roman" pitchFamily="18" charset="0"/>
              </a:rPr>
              <a:t>тым</a:t>
            </a:r>
            <a:r>
              <a:rPr lang="ru-RU" sz="4400" dirty="0" smtClean="0">
                <a:cs typeface="Times New Roman" pitchFamily="18" charset="0"/>
              </a:rPr>
              <a:t> днём, любить жизнь. </a:t>
            </a:r>
            <a:endParaRPr lang="ru-RU" sz="44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Ж</a:t>
            </a:r>
            <a:r>
              <a:rPr lang="ru-RU" sz="4400" dirty="0" smtClean="0">
                <a:cs typeface="Times New Roman" pitchFamily="18" charset="0"/>
              </a:rPr>
              <a:t>изнь </a:t>
            </a:r>
            <a:r>
              <a:rPr lang="ru-RU" sz="4400" u="sng" dirty="0" smtClean="0">
                <a:cs typeface="Times New Roman" pitchFamily="18" charset="0"/>
              </a:rPr>
              <a:t>тяжела</a:t>
            </a:r>
            <a:r>
              <a:rPr lang="ru-RU" sz="4400" dirty="0" smtClean="0">
                <a:cs typeface="Times New Roman" pitchFamily="18" charset="0"/>
              </a:rPr>
              <a:t> и изнурительна, поэтому </a:t>
            </a:r>
            <a:r>
              <a:rPr lang="ru-RU" sz="4400" u="sng" dirty="0" smtClean="0">
                <a:cs typeface="Times New Roman" pitchFamily="18" charset="0"/>
              </a:rPr>
              <a:t>смерть</a:t>
            </a:r>
            <a:r>
              <a:rPr lang="ru-RU" sz="4400" dirty="0" smtClean="0">
                <a:cs typeface="Times New Roman" pitchFamily="18" charset="0"/>
              </a:rPr>
              <a:t> приходит как избавление от страдания, она </a:t>
            </a:r>
            <a:r>
              <a:rPr lang="ru-RU" sz="4400" i="1" dirty="0" smtClean="0">
                <a:cs typeface="Times New Roman" pitchFamily="18" charset="0"/>
              </a:rPr>
              <a:t>сладка</a:t>
            </a:r>
            <a:r>
              <a:rPr lang="ru-RU" sz="4400" dirty="0" smtClean="0">
                <a:cs typeface="Times New Roman" pitchFamily="18" charset="0"/>
              </a:rPr>
              <a:t>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</a:t>
            </a:r>
            <a:endParaRPr lang="ru-RU" dirty="0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sz="3600" u="sng" dirty="0" smtClean="0"/>
              <a:t>Психологический коррелят</a:t>
            </a:r>
            <a:r>
              <a:rPr lang="ru-RU" sz="3600" dirty="0" smtClean="0">
                <a:cs typeface="Times New Roman" pitchFamily="18" charset="0"/>
              </a:rPr>
              <a:t> </a:t>
            </a:r>
            <a:r>
              <a:rPr lang="ru-RU" sz="3600" dirty="0" smtClean="0"/>
              <a:t>= </a:t>
            </a:r>
            <a:r>
              <a:rPr lang="ru-RU" sz="3600" dirty="0" smtClean="0">
                <a:cs typeface="Times New Roman" pitchFamily="18" charset="0"/>
              </a:rPr>
              <a:t>депрессивность</a:t>
            </a:r>
            <a:endParaRPr lang="ru-RU" sz="36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2800" dirty="0" smtClean="0">
                <a:cs typeface="Times New Roman" pitchFamily="18" charset="0"/>
              </a:rPr>
              <a:t>пониженное настроение</a:t>
            </a:r>
            <a:endParaRPr lang="ru-RU" sz="28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2800" dirty="0" smtClean="0">
                <a:cs typeface="Times New Roman" pitchFamily="18" charset="0"/>
              </a:rPr>
              <a:t>жизнь кажется бессмысленной,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2800" dirty="0" smtClean="0">
                <a:cs typeface="Times New Roman" pitchFamily="18" charset="0"/>
              </a:rPr>
              <a:t>во всём отыскиваются только мрачные</a:t>
            </a:r>
            <a:r>
              <a:rPr lang="ru-RU" sz="2800" dirty="0" smtClean="0"/>
              <a:t> </a:t>
            </a:r>
            <a:r>
              <a:rPr lang="ru-RU" sz="2800" dirty="0" smtClean="0">
                <a:cs typeface="Times New Roman" pitchFamily="18" charset="0"/>
              </a:rPr>
              <a:t>стороны</a:t>
            </a:r>
            <a:endParaRPr lang="ru-RU" sz="28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2800" dirty="0" smtClean="0"/>
              <a:t>ч</a:t>
            </a:r>
            <a:r>
              <a:rPr lang="ru-RU" sz="2800" dirty="0" smtClean="0">
                <a:cs typeface="Times New Roman" pitchFamily="18" charset="0"/>
              </a:rPr>
              <a:t>увствительн</a:t>
            </a:r>
            <a:r>
              <a:rPr lang="ru-RU" sz="2800" dirty="0" smtClean="0"/>
              <a:t>ость</a:t>
            </a:r>
            <a:r>
              <a:rPr lang="ru-RU" sz="2800" dirty="0" smtClean="0">
                <a:cs typeface="Times New Roman" pitchFamily="18" charset="0"/>
              </a:rPr>
              <a:t> к</a:t>
            </a:r>
            <a:r>
              <a:rPr lang="ru-RU" sz="2800" dirty="0" smtClean="0"/>
              <a:t> </a:t>
            </a:r>
            <a:r>
              <a:rPr lang="ru-RU" sz="2800" dirty="0" smtClean="0">
                <a:cs typeface="Times New Roman" pitchFamily="18" charset="0"/>
              </a:rPr>
              <a:t>неприятностям, </a:t>
            </a:r>
            <a:endParaRPr lang="ru-RU" sz="28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2800" dirty="0" smtClean="0">
                <a:cs typeface="Times New Roman" pitchFamily="18" charset="0"/>
              </a:rPr>
              <a:t>тревожн</a:t>
            </a:r>
            <a:r>
              <a:rPr lang="ru-RU" sz="2800" dirty="0" smtClean="0"/>
              <a:t>ое</a:t>
            </a:r>
            <a:r>
              <a:rPr lang="ru-RU" sz="2800" dirty="0" smtClean="0">
                <a:cs typeface="Times New Roman" pitchFamily="18" charset="0"/>
              </a:rPr>
              <a:t> ожидание несчастья</a:t>
            </a:r>
          </a:p>
          <a:p>
            <a:pPr eaLnBrk="1" hangingPunct="1">
              <a:buFont typeface="Arial" pitchFamily="34" charset="0"/>
              <a:buNone/>
            </a:pPr>
            <a:endParaRPr lang="ru-RU" sz="2800" dirty="0" smtClean="0"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sz="2800" dirty="0" smtClean="0"/>
              <a:t>+ д</a:t>
            </a:r>
            <a:r>
              <a:rPr lang="ru-RU" sz="2800" dirty="0" smtClean="0">
                <a:cs typeface="Times New Roman" pitchFamily="18" charset="0"/>
              </a:rPr>
              <a:t>оброта, отзывчивость и способность</a:t>
            </a:r>
            <a:endParaRPr lang="ru-RU" sz="2800" dirty="0" smtClean="0"/>
          </a:p>
          <a:p>
            <a:pPr eaLnBrk="1" hangingPunct="1">
              <a:buNone/>
            </a:pPr>
            <a:r>
              <a:rPr lang="ru-RU" sz="2800" dirty="0" smtClean="0">
                <a:cs typeface="Times New Roman" pitchFamily="18" charset="0"/>
              </a:rPr>
              <a:t>понимать душевные движения других людей.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примеры</a:t>
            </a:r>
            <a:endParaRPr lang="ru-RU" dirty="0"/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b="1" dirty="0" smtClean="0">
                <a:cs typeface="Times New Roman" pitchFamily="18" charset="0"/>
              </a:rPr>
              <a:t>Н.</a:t>
            </a:r>
            <a:r>
              <a:rPr lang="ru-RU" sz="4000" b="1" dirty="0" smtClean="0"/>
              <a:t>В.</a:t>
            </a:r>
            <a:r>
              <a:rPr lang="ru-RU" sz="4000" b="1" dirty="0" smtClean="0">
                <a:cs typeface="Times New Roman" pitchFamily="18" charset="0"/>
              </a:rPr>
              <a:t> Гоголь </a:t>
            </a:r>
            <a:endParaRPr lang="ru-RU" sz="4000" b="1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b="1" dirty="0" smtClean="0">
                <a:cs typeface="Times New Roman" pitchFamily="18" charset="0"/>
              </a:rPr>
              <a:t>М.</a:t>
            </a:r>
            <a:r>
              <a:rPr lang="ru-RU" sz="4000" b="1" dirty="0" smtClean="0"/>
              <a:t>Ю. </a:t>
            </a:r>
            <a:r>
              <a:rPr lang="ru-RU" sz="4000" b="1" dirty="0" smtClean="0">
                <a:cs typeface="Times New Roman" pitchFamily="18" charset="0"/>
              </a:rPr>
              <a:t>Лермонтов</a:t>
            </a:r>
            <a:endParaRPr lang="ru-RU" sz="4000" b="1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b="1" dirty="0" smtClean="0">
                <a:cs typeface="Times New Roman" pitchFamily="18" charset="0"/>
              </a:rPr>
              <a:t>И.</a:t>
            </a:r>
            <a:r>
              <a:rPr lang="ru-RU" sz="4000" b="1" dirty="0" smtClean="0"/>
              <a:t>С.</a:t>
            </a:r>
            <a:r>
              <a:rPr lang="ru-RU" sz="4000" b="1" dirty="0" smtClean="0">
                <a:cs typeface="Times New Roman" pitchFamily="18" charset="0"/>
              </a:rPr>
              <a:t> Тургенев </a:t>
            </a:r>
            <a:endParaRPr lang="ru-RU" sz="4000" b="1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b="1" dirty="0" smtClean="0">
                <a:cs typeface="Times New Roman" pitchFamily="18" charset="0"/>
              </a:rPr>
              <a:t>И.</a:t>
            </a:r>
            <a:r>
              <a:rPr lang="ru-RU" sz="4000" b="1" dirty="0" smtClean="0"/>
              <a:t>С.</a:t>
            </a:r>
            <a:r>
              <a:rPr lang="ru-RU" sz="4000" b="1" dirty="0" smtClean="0">
                <a:cs typeface="Times New Roman" pitchFamily="18" charset="0"/>
              </a:rPr>
              <a:t> Бунин</a:t>
            </a:r>
            <a:endParaRPr lang="ru-RU" sz="4000" b="1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b="1" dirty="0" smtClean="0">
                <a:cs typeface="Times New Roman" pitchFamily="18" charset="0"/>
              </a:rPr>
              <a:t>Л.</a:t>
            </a:r>
            <a:r>
              <a:rPr lang="ru-RU" sz="4000" b="1" dirty="0" smtClean="0"/>
              <a:t> </a:t>
            </a:r>
            <a:r>
              <a:rPr lang="ru-RU" sz="4000" b="1" dirty="0" smtClean="0">
                <a:cs typeface="Times New Roman" pitchFamily="18" charset="0"/>
              </a:rPr>
              <a:t>Андреев</a:t>
            </a:r>
            <a:endParaRPr lang="ru-RU" sz="4000" b="1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b="1" dirty="0" smtClean="0"/>
              <a:t>Т. Уайлдер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4000" b="1" dirty="0" smtClean="0"/>
              <a:t>Ф.Кафка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смерть </a:t>
            </a:r>
            <a:endParaRPr lang="ru-RU" dirty="0"/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z="4400" dirty="0" smtClean="0"/>
              <a:t>«Что можно сказать о </a:t>
            </a:r>
            <a:r>
              <a:rPr lang="ru-RU" sz="4400" dirty="0" err="1" smtClean="0"/>
              <a:t>двадца</a:t>
            </a:r>
            <a:r>
              <a:rPr lang="en-US" sz="4400" dirty="0" smtClean="0"/>
              <a:t>-</a:t>
            </a:r>
            <a:r>
              <a:rPr lang="ru-RU" sz="4400" dirty="0" err="1" smtClean="0"/>
              <a:t>типятилетней</a:t>
            </a:r>
            <a:r>
              <a:rPr lang="ru-RU" sz="4400" dirty="0" smtClean="0"/>
              <a:t> девушке, </a:t>
            </a:r>
            <a:r>
              <a:rPr lang="ru-RU" sz="4400" dirty="0" err="1" smtClean="0"/>
              <a:t>кото</a:t>
            </a:r>
            <a:r>
              <a:rPr lang="en-US" sz="4400" dirty="0" smtClean="0"/>
              <a:t>-</a:t>
            </a:r>
            <a:r>
              <a:rPr lang="ru-RU" sz="4400" dirty="0" smtClean="0"/>
              <a:t>рая умерла? Что она была красивой и умницей. И что она любила Моцарта и Баха. И меня».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предикторы</a:t>
            </a:r>
            <a:endParaRPr lang="ru-RU" dirty="0"/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возраст (юность/</a:t>
            </a:r>
            <a:r>
              <a:rPr lang="ru-RU" sz="4000" dirty="0" smtClean="0"/>
              <a:t> старость</a:t>
            </a:r>
            <a:r>
              <a:rPr lang="ru-RU" sz="4000" dirty="0" smtClean="0">
                <a:cs typeface="Times New Roman" pitchFamily="18" charset="0"/>
              </a:rPr>
              <a:t>), </a:t>
            </a:r>
            <a:endParaRPr lang="ru-RU" sz="40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богатство</a:t>
            </a:r>
            <a:r>
              <a:rPr lang="ru-RU" sz="4000" dirty="0" smtClean="0"/>
              <a:t> </a:t>
            </a:r>
            <a:r>
              <a:rPr lang="ru-RU" sz="4000" dirty="0" smtClean="0">
                <a:cs typeface="Times New Roman" pitchFamily="18" charset="0"/>
              </a:rPr>
              <a:t>/</a:t>
            </a:r>
            <a:r>
              <a:rPr lang="ru-RU" sz="4000" dirty="0" smtClean="0"/>
              <a:t> </a:t>
            </a:r>
            <a:r>
              <a:rPr lang="ru-RU" sz="4000" dirty="0" smtClean="0">
                <a:cs typeface="Times New Roman" pitchFamily="18" charset="0"/>
              </a:rPr>
              <a:t>нищета, </a:t>
            </a:r>
            <a:endParaRPr lang="ru-RU" sz="40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радость/печаль,</a:t>
            </a:r>
            <a:r>
              <a:rPr lang="ru-RU" sz="4000" dirty="0" smtClean="0"/>
              <a:t> </a:t>
            </a:r>
            <a:r>
              <a:rPr lang="ru-RU" sz="4000" dirty="0" smtClean="0">
                <a:cs typeface="Times New Roman" pitchFamily="18" charset="0"/>
              </a:rPr>
              <a:t>жизнь/смерть,</a:t>
            </a:r>
            <a:endParaRPr lang="ru-RU" sz="40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сожаление, подчинённость, </a:t>
            </a:r>
            <a:endParaRPr lang="ru-RU" sz="40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немота, тяжесть, д</a:t>
            </a:r>
            <a:r>
              <a:rPr lang="ru-RU" sz="4000" dirty="0" smtClean="0"/>
              <a:t>ыхание</a:t>
            </a:r>
            <a:r>
              <a:rPr lang="ru-RU" sz="4000" dirty="0" smtClean="0">
                <a:cs typeface="Times New Roman" pitchFamily="18" charset="0"/>
              </a:rPr>
              <a:t>, </a:t>
            </a:r>
            <a:endParaRPr lang="ru-RU" sz="40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приятный запах.</a:t>
            </a:r>
            <a:endParaRPr lang="ru-RU" sz="4000" dirty="0" smtClean="0"/>
          </a:p>
          <a:p>
            <a:pPr eaLnBrk="1" hangingPunct="1">
              <a:buFont typeface="Arial" pitchFamily="34" charset="0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Печальные тексты: бессмысленность</a:t>
            </a:r>
            <a:endParaRPr lang="ru-RU" dirty="0"/>
          </a:p>
        </p:txBody>
      </p:sp>
      <p:sp>
        <p:nvSpPr>
          <p:cNvPr id="54275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dirty="0" smtClean="0"/>
              <a:t>   ...он, одинокий, бездомный странник, под долетавшие до него весёлые крики уже заменившего его молодого поколения, - оглянулся на свою жизнь. </a:t>
            </a:r>
            <a:r>
              <a:rPr lang="ru-RU" u="sng" dirty="0" smtClean="0"/>
              <a:t>Грустно</a:t>
            </a:r>
            <a:r>
              <a:rPr lang="ru-RU" dirty="0" smtClean="0"/>
              <a:t> стало ему на сердце... Играйте, веселитесь, растите, молодые силы... жизнь у вас впереди. А мне &lt;...&gt; остаётся отдать вам последний поклон и &lt;...&gt; сказать, в виду конца, в виду ожидающего бога: «Здравствуй, одинокая старость! Догорай, </a:t>
            </a:r>
            <a:r>
              <a:rPr lang="ru-RU" u="sng" dirty="0" smtClean="0"/>
              <a:t>бесполезная</a:t>
            </a:r>
            <a:r>
              <a:rPr lang="ru-RU" dirty="0" smtClean="0"/>
              <a:t> жизнь!»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322</TotalTime>
  <Words>647</Words>
  <Application>Microsoft Office PowerPoint</Application>
  <PresentationFormat>On-screen Show (4:3)</PresentationFormat>
  <Paragraphs>80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Тема Office</vt:lpstr>
      <vt:lpstr>Типология текстов по эмоционально-смысловой доминанте (описание типов текстов)</vt:lpstr>
      <vt:lpstr>Печальные тексты</vt:lpstr>
      <vt:lpstr>Печальные тексты</vt:lpstr>
      <vt:lpstr>Печальные тексты</vt:lpstr>
      <vt:lpstr>Печальные тексты</vt:lpstr>
      <vt:lpstr>Печальные тексты: примеры</vt:lpstr>
      <vt:lpstr>Печальные тексты: смерть </vt:lpstr>
      <vt:lpstr>Печальные тексты: предикторы</vt:lpstr>
      <vt:lpstr>Печальные тексты: бессмысленность</vt:lpstr>
      <vt:lpstr>Печальные тексты: бессмысленность</vt:lpstr>
      <vt:lpstr>Печальные тексты: фатализм</vt:lpstr>
      <vt:lpstr>Печальные тексты: одиночество</vt:lpstr>
      <vt:lpstr>Печальные тексты: молчание</vt:lpstr>
      <vt:lpstr>Печальные тексты: дыхание</vt:lpstr>
      <vt:lpstr>Печальные тексты: желание смерти</vt:lpstr>
      <vt:lpstr>Печально-весёлые тексты</vt:lpstr>
      <vt:lpstr>Печально-весёлые тексты</vt:lpstr>
      <vt:lpstr>Печальные тексты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</dc:creator>
  <cp:lastModifiedBy>V</cp:lastModifiedBy>
  <cp:revision>109</cp:revision>
  <dcterms:created xsi:type="dcterms:W3CDTF">2007-10-03T07:34:24Z</dcterms:created>
  <dcterms:modified xsi:type="dcterms:W3CDTF">2014-04-01T10:15:08Z</dcterms:modified>
</cp:coreProperties>
</file>